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1104" r:id="rId4"/>
    <p:sldId id="327" r:id="rId5"/>
    <p:sldId id="328" r:id="rId6"/>
    <p:sldId id="1257" r:id="rId7"/>
    <p:sldId id="1259" r:id="rId8"/>
    <p:sldId id="1255" r:id="rId9"/>
    <p:sldId id="1110" r:id="rId10"/>
    <p:sldId id="1258" r:id="rId11"/>
    <p:sldId id="1260" r:id="rId12"/>
    <p:sldId id="1261" r:id="rId13"/>
    <p:sldId id="1262" r:id="rId14"/>
    <p:sldId id="1263" r:id="rId15"/>
    <p:sldId id="1264" r:id="rId16"/>
    <p:sldId id="1265" r:id="rId17"/>
    <p:sldId id="1266" r:id="rId18"/>
    <p:sldId id="1267" r:id="rId19"/>
    <p:sldId id="1268" r:id="rId20"/>
    <p:sldId id="258" r:id="rId21"/>
    <p:sldId id="1256" r:id="rId22"/>
    <p:sldId id="259" r:id="rId23"/>
    <p:sldId id="1240" r:id="rId24"/>
    <p:sldId id="260" r:id="rId25"/>
    <p:sldId id="261" r:id="rId26"/>
    <p:sldId id="262" r:id="rId27"/>
    <p:sldId id="1250" r:id="rId28"/>
    <p:sldId id="1239" r:id="rId29"/>
    <p:sldId id="1241" r:id="rId30"/>
    <p:sldId id="1186" r:id="rId31"/>
    <p:sldId id="1187" r:id="rId32"/>
    <p:sldId id="1242" r:id="rId33"/>
    <p:sldId id="1198" r:id="rId34"/>
    <p:sldId id="1208" r:id="rId35"/>
    <p:sldId id="1243" r:id="rId36"/>
    <p:sldId id="1244" r:id="rId37"/>
    <p:sldId id="1117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1133" r:id="rId46"/>
    <p:sldId id="1135" r:id="rId47"/>
    <p:sldId id="270" r:id="rId48"/>
    <p:sldId id="271" r:id="rId49"/>
    <p:sldId id="272" r:id="rId50"/>
    <p:sldId id="1246" r:id="rId51"/>
    <p:sldId id="273" r:id="rId52"/>
    <p:sldId id="274" r:id="rId53"/>
    <p:sldId id="275" r:id="rId54"/>
    <p:sldId id="1252" r:id="rId55"/>
    <p:sldId id="1251" r:id="rId56"/>
    <p:sldId id="1253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89" r:id="rId71"/>
    <p:sldId id="290" r:id="rId72"/>
    <p:sldId id="1254" r:id="rId73"/>
    <p:sldId id="1247" r:id="rId74"/>
    <p:sldId id="291" r:id="rId75"/>
    <p:sldId id="1248" r:id="rId76"/>
    <p:sldId id="1249" r:id="rId77"/>
    <p:sldId id="322" r:id="rId78"/>
    <p:sldId id="323" r:id="rId79"/>
    <p:sldId id="324" r:id="rId80"/>
    <p:sldId id="1245" r:id="rId81"/>
    <p:sldId id="325" r:id="rId8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31"/>
    <p:restoredTop sz="94656"/>
  </p:normalViewPr>
  <p:slideViewPr>
    <p:cSldViewPr snapToGrid="0" snapToObjects="1">
      <p:cViewPr varScale="1">
        <p:scale>
          <a:sx n="60" d="100"/>
          <a:sy n="60" d="100"/>
        </p:scale>
        <p:origin x="192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to 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Basic Concepts and Learning Paradigms.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are serious about this!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C2DD9-4979-A940-9A81-98994CC5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01" y="1619396"/>
            <a:ext cx="6377622" cy="43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3B29DFAD-6785-7E44-A3D1-086E270E1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1945119"/>
            <a:ext cx="9576625" cy="36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</a:p>
        </p:txBody>
      </p:sp>
      <p:sp>
        <p:nvSpPr>
          <p:cNvPr id="42" name="CustomShape 2"/>
          <p:cNvSpPr/>
          <p:nvPr/>
        </p:nvSpPr>
        <p:spPr>
          <a:xfrm>
            <a:off x="150471" y="1469986"/>
            <a:ext cx="9757458" cy="548639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</a:p>
          <a:p>
            <a:pPr algn="ctr"/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296574" y="2167526"/>
            <a:ext cx="6561859" cy="4325871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15C59DA-F64E-3944-912E-22B6A8EC9D42}"/>
              </a:ext>
            </a:extLst>
          </p:cNvPr>
          <p:cNvSpPr/>
          <p:nvPr/>
        </p:nvSpPr>
        <p:spPr>
          <a:xfrm>
            <a:off x="1974210" y="2338201"/>
            <a:ext cx="2375222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8339CD7C-554C-B541-9EC0-1EA64B2D19AE}"/>
              </a:ext>
            </a:extLst>
          </p:cNvPr>
          <p:cNvSpPr/>
          <p:nvPr/>
        </p:nvSpPr>
        <p:spPr>
          <a:xfrm>
            <a:off x="737755" y="3062323"/>
            <a:ext cx="2375222" cy="680194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A61B-9E19-C54E-9C80-1F3D3D7CE62A}"/>
              </a:ext>
            </a:extLst>
          </p:cNvPr>
          <p:cNvSpPr/>
          <p:nvPr/>
        </p:nvSpPr>
        <p:spPr>
          <a:xfrm>
            <a:off x="4085118" y="4503229"/>
            <a:ext cx="2375222" cy="82513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Forest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A7881090-FF1D-C54A-87A7-40B4B7F30391}"/>
              </a:ext>
            </a:extLst>
          </p:cNvPr>
          <p:cNvSpPr/>
          <p:nvPr/>
        </p:nvSpPr>
        <p:spPr>
          <a:xfrm>
            <a:off x="588169" y="4661674"/>
            <a:ext cx="2675987" cy="724122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Bayesian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65F10019-1274-5A4D-AFBF-4F99BCE84DC5}"/>
              </a:ext>
            </a:extLst>
          </p:cNvPr>
          <p:cNvSpPr/>
          <p:nvPr/>
        </p:nvSpPr>
        <p:spPr>
          <a:xfrm>
            <a:off x="3208533" y="3054561"/>
            <a:ext cx="2790418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Nearest Neighbors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1D2B421D-E16E-014B-9ABE-022CF6FFB1BC}"/>
              </a:ext>
            </a:extLst>
          </p:cNvPr>
          <p:cNvSpPr/>
          <p:nvPr/>
        </p:nvSpPr>
        <p:spPr>
          <a:xfrm>
            <a:off x="1974210" y="5325187"/>
            <a:ext cx="3385881" cy="84924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2A1AD42-98D9-B44D-93E4-DF3085BAA25D}"/>
              </a:ext>
            </a:extLst>
          </p:cNvPr>
          <p:cNvSpPr/>
          <p:nvPr/>
        </p:nvSpPr>
        <p:spPr>
          <a:xfrm>
            <a:off x="5663326" y="5270917"/>
            <a:ext cx="2581147" cy="892427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Vision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737422" y="2988666"/>
            <a:ext cx="2905781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1936CFCB-16B2-6D47-A790-FF96D5D00722}"/>
              </a:ext>
            </a:extLst>
          </p:cNvPr>
          <p:cNvSpPr/>
          <p:nvPr/>
        </p:nvSpPr>
        <p:spPr>
          <a:xfrm>
            <a:off x="4499017" y="2039769"/>
            <a:ext cx="3294451" cy="1058522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E513952E-B3A1-6A43-9C74-8141DBC6C639}"/>
              </a:ext>
            </a:extLst>
          </p:cNvPr>
          <p:cNvSpPr/>
          <p:nvPr/>
        </p:nvSpPr>
        <p:spPr>
          <a:xfrm>
            <a:off x="1577997" y="6277321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E51F817B-8519-0D4E-90D1-EB0A48152D31}"/>
              </a:ext>
            </a:extLst>
          </p:cNvPr>
          <p:cNvSpPr/>
          <p:nvPr/>
        </p:nvSpPr>
        <p:spPr>
          <a:xfrm>
            <a:off x="4390225" y="5967977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F028B9A9-B46A-174F-918C-CE1632CABC5C}"/>
              </a:ext>
            </a:extLst>
          </p:cNvPr>
          <p:cNvSpPr/>
          <p:nvPr/>
        </p:nvSpPr>
        <p:spPr>
          <a:xfrm>
            <a:off x="6916705" y="4158375"/>
            <a:ext cx="2676623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Expert Systems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055D089F-BA18-674E-84A1-F9CF5D956FFB}"/>
              </a:ext>
            </a:extLst>
          </p:cNvPr>
          <p:cNvSpPr/>
          <p:nvPr/>
        </p:nvSpPr>
        <p:spPr>
          <a:xfrm>
            <a:off x="4844910" y="3787406"/>
            <a:ext cx="1955061" cy="62216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C3B29E16-C817-A24B-A239-F788F4499133}"/>
              </a:ext>
            </a:extLst>
          </p:cNvPr>
          <p:cNvSpPr/>
          <p:nvPr/>
        </p:nvSpPr>
        <p:spPr>
          <a:xfrm>
            <a:off x="487297" y="3803399"/>
            <a:ext cx="2375222" cy="74105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Markov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artificial intelligence (AI)?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563480"/>
            <a:ext cx="9071640" cy="459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ultimate goal of 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 is to build systems able to reach human intelligence levels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Turing 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a computer is said to possess human-level intelligence if a remote human interrogator, within a fixed time frame, cannot distinguish between the computer and a human subject based on their replies to various questions posed by the interrogator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579969" y="4236515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003247-E773-114A-A82E-39C70628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393799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we are going in the right direction?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0EF143-4B9E-1C40-A520-51DCAA19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" y="2639469"/>
            <a:ext cx="9193867" cy="42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0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machine learning (ML)?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2118166"/>
            <a:ext cx="9071640" cy="4035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researchers consider the ultimate goal of AI can be achieved by imitating the way humans learn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 the scientific study of algorithms and statistical models that computer systems use to learn from observations, without being explicitly programmed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this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context,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refers to: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recognizing complex patterns in data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intelligent decisions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based on data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/>
              <a:t>Classic Programming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problems can be solved* with machine learning?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Well-posed machine learning problem: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"A computer program is said to learn from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respect to some class of tasks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performance measure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if its performance at tasks in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as measured by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improves with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.” – Tom Mitchell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implies a certain degree of accuracy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39"/>
            <a:ext cx="9071640" cy="5489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wrote a program for playing checkers (perhaps the first program based on the concept of learning, as defined by Tom Mitchell)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played 10K games against itself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was designed to find the good and bad positions on the board from the current state, based on the probability of winning or losing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example: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games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play checkers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win or lose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5353200" y="4513696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(see the Turing test and its extensions)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(focuses on a specific well-posed problem)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do we use machine learning?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use ML when it is hard (impossible) to define a set of rules by hand / to write a program based on explicit rules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tasks that be solved through machine learning: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 detection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peech recognition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tock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rediction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bject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ecognition</a:t>
            </a: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essence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pattern exists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cannot express it programmatically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have data on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769040"/>
            <a:ext cx="9071640" cy="513468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Lectures: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Radu Ionescu (</a:t>
            </a:r>
            <a:r>
              <a:rPr lang="en-US" sz="3000" dirty="0" err="1"/>
              <a:t>raducu.Ionescu@gmail.com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Labs: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Antonio </a:t>
            </a:r>
            <a:r>
              <a:rPr lang="en-US" sz="3000" dirty="0" err="1"/>
              <a:t>Bărbălău</a:t>
            </a:r>
            <a:r>
              <a:rPr lang="en-US" sz="3000" dirty="0"/>
              <a:t> (</a:t>
            </a:r>
            <a:r>
              <a:rPr lang="en-US" sz="3000" dirty="0" err="1"/>
              <a:t>antoniobarbalau@gmail.com</a:t>
            </a:r>
            <a:r>
              <a:rPr lang="en-US" sz="30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 err="1"/>
              <a:t>Alexandru</a:t>
            </a:r>
            <a:r>
              <a:rPr lang="en-US" sz="3000" dirty="0"/>
              <a:t> </a:t>
            </a:r>
            <a:r>
              <a:rPr lang="en-US" sz="3000" dirty="0" err="1"/>
              <a:t>Ghiță</a:t>
            </a:r>
            <a:r>
              <a:rPr lang="en-US" sz="3000" dirty="0"/>
              <a:t> (</a:t>
            </a:r>
            <a:r>
              <a:rPr lang="en-GB" sz="3000" dirty="0"/>
              <a:t>alexandru.ghita94@gmail.com</a:t>
            </a:r>
            <a:r>
              <a:rPr lang="en-US" sz="30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/>
              <a:t>Alin </a:t>
            </a:r>
            <a:r>
              <a:rPr lang="en-US" sz="3000" dirty="0" err="1"/>
              <a:t>Croitoru</a:t>
            </a:r>
            <a:r>
              <a:rPr lang="en-US" sz="3000" dirty="0"/>
              <a:t> (</a:t>
            </a:r>
            <a:r>
              <a:rPr lang="en-GB" sz="3000" dirty="0"/>
              <a:t>alincroitoru97@gmail.com</a:t>
            </a:r>
            <a:r>
              <a:rPr lang="en-US" sz="3000" dirty="0"/>
              <a:t>)</a:t>
            </a:r>
          </a:p>
          <a:p>
            <a:pPr>
              <a:buFont typeface="Wingdings" pitchFamily="2" charset="2"/>
              <a:buChar char="Ø"/>
            </a:pPr>
            <a:endParaRPr lang="en-US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Website:</a:t>
            </a:r>
          </a:p>
          <a:p>
            <a:pPr marL="0" indent="0">
              <a:buNone/>
            </a:pPr>
            <a:r>
              <a:rPr lang="en-US" sz="3000" dirty="0"/>
              <a:t>https://practical-ml-</a:t>
            </a:r>
            <a:r>
              <a:rPr lang="en-US" sz="3000" dirty="0" err="1"/>
              <a:t>fmi.github.io</a:t>
            </a:r>
            <a:r>
              <a:rPr lang="en-US" sz="3000" dirty="0"/>
              <a:t>/ML/</a:t>
            </a:r>
          </a:p>
        </p:txBody>
      </p:sp>
    </p:spTree>
    <p:extLst>
      <p:ext uri="{BB962C8B-B14F-4D97-AF65-F5344CB8AC3E}">
        <p14:creationId xmlns:p14="http://schemas.microsoft.com/office/powerpoint/2010/main" val="396318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1960-1980s: ”AI Winter”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1990s: Neural networks dominate, essentially because of the discovery of the backpropagation for training neural networks with two or more layers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2000s: Kernel methods dominate, essentially because of the instability of training neural 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2010s: The comeback of neural networks, essentially because of the discovery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things working today?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compute power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Better algorithms / models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7785"/>
            <a:ext cx="26878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Accuracy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Training Data</a:t>
            </a:r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75864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Tens of thousands of machine learning algorithms</a:t>
                </a:r>
              </a:p>
              <a:p>
                <a:pPr marL="720000" lvl="1" indent="-457200">
                  <a:buFont typeface="Wingdings" pitchFamily="2" charset="2"/>
                  <a:buChar char="Ø"/>
                </a:pPr>
                <a:r>
                  <a:rPr lang="en-US" sz="2800" dirty="0"/>
                  <a:t>Researchers publish hundreds new every year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Decades of ML research oversimplified:</a:t>
                </a:r>
              </a:p>
              <a:p>
                <a:pPr marL="720000" lvl="4" indent="-457200">
                  <a:buFont typeface="Wingdings" pitchFamily="2" charset="2"/>
                  <a:buChar char="Ø"/>
                </a:pPr>
                <a:r>
                  <a:rPr lang="en-US" sz="2800" dirty="0"/>
                  <a:t>Learn a mapping f from the input X to the output Y, i.e.: </a:t>
                </a:r>
              </a:p>
              <a:p>
                <a:pPr marL="2628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  <a:p>
                <a:pPr marL="262800" lvl="4"/>
                <a:endParaRPr lang="en-US" sz="2800" dirty="0"/>
              </a:p>
              <a:p>
                <a:pPr marL="720000" lvl="1" indent="-457200">
                  <a:buFont typeface="Wingdings" pitchFamily="2" charset="2"/>
                  <a:buChar char="Ø"/>
                </a:pPr>
                <a:r>
                  <a:rPr lang="en-US" sz="2800" dirty="0"/>
                  <a:t>Example: X are emails, Y: {spam, not-spam}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758642"/>
              </a:xfrm>
              <a:blipFill>
                <a:blip r:embed="rId2"/>
                <a:stretch>
                  <a:fillRect l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(images, texts, emails…)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or not-spam…)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(Unknown) Target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	(the “true” mapping / reality)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Data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 / Hypothesis Class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Every machine learning algorithm has three components: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Representation / Model Class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Evaluation / Objective Function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Optimization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does ML fit in?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41976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Applied </a:t>
            </a:r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299253" y="1682360"/>
            <a:ext cx="2843212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Biology</a:t>
            </a:r>
          </a:p>
          <a:p>
            <a:pPr algn="ctr"/>
            <a:r>
              <a:rPr lang="en-US" sz="2200" dirty="0"/>
              <a:t>Neuroscience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5005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Computer Science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6581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Statistics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7788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Machine Learning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894413" y="3135895"/>
            <a:ext cx="1155573" cy="48525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299253" y="3131723"/>
            <a:ext cx="301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Biology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Inspiring paradigms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neural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5005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k-d trees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672668" y="6086451"/>
            <a:ext cx="3169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Theoretical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Optimality,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Bayes rule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7266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local minimum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72006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5289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9666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0619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paradigms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563481"/>
            <a:ext cx="9071640" cy="56948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learning paradigms: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Non-standard paradigms: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ctive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Transductive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set of labeled training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 annotated with corresponding class labels</a:t>
            </a: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725526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final grade is composed of: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60% for Project 1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40% for Project 2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Both projects are individual!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Each project consists of employing machine learning methods on a specific data set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is about participating in a Kaggle competition 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competition will be launched in a couple of weeks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is about comparing two unsupervised approaches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are many datasets out there, so no overlap allowed among students!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and data sets must be chosen beforehand!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Shape 2"/>
              <p:cNvSpPr txBox="1"/>
              <p:nvPr/>
            </p:nvSpPr>
            <p:spPr>
              <a:xfrm>
                <a:off x="504000" y="1640447"/>
                <a:ext cx="9071640" cy="5919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2: handwritten digit recognition (on the MNIST data set)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Images of 28 x 28 pixels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represent each image as a vector x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of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784 components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train a classifier 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such that: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→ {0, 1, 2, 3, 4, 5, 6, 7, 8, 9}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640447"/>
                <a:ext cx="9071640" cy="5919227"/>
              </a:xfrm>
              <a:prstGeom prst="rect">
                <a:avLst/>
              </a:prstGeom>
              <a:blipFill>
                <a:blip r:embed="rId2"/>
                <a:stretch>
                  <a:fillRect l="-699" t="-1499" r="-1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/>
          <p:nvPr/>
        </p:nvPicPr>
        <p:blipFill>
          <a:blip r:embed="rId3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1"/>
            <a:ext cx="9071640" cy="6162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2 (continued): handwritten digit recognition (on the MNIST data set) 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training set of about 60K images (about 6000 images per class)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the error rate can go down to 0.23% (using convolutional neural networks)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Among the first (learning-based) systems used in a large-scale commercial setting for postal code and bank cheque processing</a:t>
            </a: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257586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504000" y="1563480"/>
            <a:ext cx="9320224" cy="55688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approach consists of sliding a window over the image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classify each window into one of the two possible classes: face or not-face</a:t>
            </a: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original problem is transformed into a classification problem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162193" y="2233803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8277F-D8B4-8845-99B2-7267954A7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4" y="2233802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8" name="TextShape 2"/>
          <p:cNvSpPr txBox="1"/>
          <p:nvPr/>
        </p:nvSpPr>
        <p:spPr>
          <a:xfrm>
            <a:off x="336331" y="1769040"/>
            <a:ext cx="9385738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3: 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set of face images with different variations such as age, gender, illumination, pose, but no translations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and a larger set of images that do not contain full faces</a:t>
            </a: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4: spam detection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classify an email into spam or not-spam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occurrence of the word “Dollars” is a good indicator of spam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possible representation is a vector of word frequencies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/>
              <a:t>We count the words…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30704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obtaining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spam detection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292615" cy="2416024"/>
            <a:chOff x="76200" y="4114800"/>
            <a:chExt cx="2079815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079815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Why these words?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2" y="4535805"/>
            <a:ext cx="3137064" cy="2897092"/>
            <a:chOff x="3682118" y="4114800"/>
            <a:chExt cx="2845888" cy="2628188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2845888" cy="64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Where do the weights come from?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3720" y="5964316"/>
            <a:ext cx="216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linear combination?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Confidence / performance guarantee?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5: predicting stock prices on the market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price at a future date, for example in a few days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regression task, since the output is continuous</a:t>
            </a: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479170" y="1463040"/>
            <a:ext cx="919922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6: image difficulty prediction [Ionescu et al. CVPR2016]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time necessary for a human to solve a visual search task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(data set available for project 2!)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is a regression task, since the output is continuous</a:t>
            </a: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Canonical forms of supervised learning problems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3483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32627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must be presented no later than week 10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must be presented no later than the day of the “exam”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will be no paper exam!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average grade of projects 1 and 2 must be &gt;= 5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 consists of the code implementation in Python (any library is allowed) and a PDF report including: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data set (for project 2 only)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implemented machine learning methods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figures and/or tables with results / hyperparameter tuning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comments / interpretation for the results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conclusion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estimation in images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46705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430445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age?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supervised learning paradigm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 models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39"/>
            <a:ext cx="9071640" cy="50831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Naive Bayes (lecture 2)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(lecture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Decision trees and random forests (lecture 4)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Machines (lecture 5,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(lecture 5)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Ridge Regression (lecture 5)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Neural networks (lectures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8, 9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an unlabeled training set of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images based on similarity</a:t>
            </a: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MNIST images based on similarity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2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 for abnormal event detection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clustering mammals by family, species, etc.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generate the phylogenetic tree based on DNA</a:t>
            </a: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626726" y="1934994"/>
            <a:ext cx="6827171" cy="47789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lustering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 models</a:t>
            </a: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39"/>
            <a:ext cx="9071640" cy="5198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(lecture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(lecture 12)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(lecture 12)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(lec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ture 13)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t-Distributed Stochastic Neighbor Embedding (lecture 13)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Hidden Markov Models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39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907068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project consists of implementing some machine learning method(s) for the proposed Kaggle challenge (TBA)</a:t>
            </a:r>
          </a:p>
          <a:p>
            <a:pPr marL="431955" indent="-323966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grades will be proportional to your model’s accuracy: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1-20 =&gt; your grade can be up to 10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21-50 =&gt; your grade can be up to 9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51-80 =&gt; your grade can be up to 8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81-100 =&gt; your grade can be up to 7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101-120 =&gt; your grade can be up to 6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Others =&gt; your grade can be up to 5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Ranks can change depending on the final number of participants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8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training set of samples that are partially annotated with class labels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images, some of which are annotated with corresponding class labels</a:t>
            </a: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does it work?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system learns intelligent behavior using a reinforcement signal (reward)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reward is given after several actions are taken (it does come after every action)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matters (data is sequential, not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of the system can influence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learning to play Go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winning / losing the game</a:t>
            </a: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1518828" y="3090104"/>
            <a:ext cx="7042967" cy="39638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teaching a robot to ride a bike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moving forward / falling</a:t>
            </a: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351604" y="3111335"/>
            <a:ext cx="5377416" cy="40624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learning to play Pong from image pixels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increasing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ersonal / adversary score</a:t>
            </a: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4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 paradigm</a:t>
            </a: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Formalizing as Markov Decision Process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based on dynamic programming (small graphs) or approximation (large graphs)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select the actions that maximize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final reward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can have long-term consequences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Sacrificing the immediate reward can lead to higher rewards on the long term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 example: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1: “That’s a very strange move”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2: “I thought it was a mistake”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39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to projects: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practical.ml.fmi@gmail.com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only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files only! (.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 accepted)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will set deadlines (during every evaluation session) for: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choosing the project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submitting the project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presenting the project</a:t>
            </a:r>
          </a:p>
          <a:p>
            <a:pPr marL="450889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If you don’t know the dates, please ask! Don’t wait until the presentation day!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Active learning</a:t>
            </a: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1674756" y="3110987"/>
            <a:ext cx="6731112" cy="412243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a large set of unlabeled samples, we have to choose a small subset for annotation in order to obtain a good classification model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model trained for a certain task / domain, use the model for a different task / domain</a:t>
            </a: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77423" y="2815200"/>
            <a:ext cx="10234486" cy="27849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493996" y="547128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555275" y="5363280"/>
            <a:ext cx="4121159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specific object classes,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 recognition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exture classification,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296883" y="1151906"/>
            <a:ext cx="9488385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Adapt the model to specific test samples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1: facial expression recognition 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6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zero-shot learning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766340" y="2268629"/>
            <a:ext cx="8546960" cy="48493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4" y="3142446"/>
            <a:ext cx="6518136" cy="343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6" y="3146979"/>
            <a:ext cx="6331371" cy="33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Extra points during lectures / labs 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only in the first round of evaluation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to answer a question / solve an exercise gets 0.2 points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Maximum 0.4 points per lecture / lab for each student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bonus point during lectures (added to final grade)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bonus point during labs (added to final grade)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08857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(NO) Collaboration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978928"/>
            <a:ext cx="9071610" cy="4643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/>
              <a:t>Collaboration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Each student must write their own code for the project(s)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Borrowing code from web sources with copy &amp; paste is not permitted under any circumstances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/>
              <a:t>No tolerance on plagiarism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Neither ethical nor in your best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Code will be checked automatically and manually!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</a:rPr>
              <a:t>Don’t cheat. We will find out!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8108</TotalTime>
  <Words>2703</Words>
  <Application>Microsoft Macintosh PowerPoint</Application>
  <PresentationFormat>Custom</PresentationFormat>
  <Paragraphs>470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Instructors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(NO) Collaboration Policy</vt:lpstr>
      <vt:lpstr>We are serious about this!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acceptable code</vt:lpstr>
      <vt:lpstr>Examples of acceptable code</vt:lpstr>
      <vt:lpstr>Examples of acceptable code</vt:lpstr>
      <vt:lpstr>PowerPoint Presentation</vt:lpstr>
      <vt:lpstr>PowerPoint Presentation</vt:lpstr>
      <vt:lpstr>PowerPoint Presentation</vt:lpstr>
      <vt:lpstr>Classic Programming</vt:lpstr>
      <vt:lpstr>PowerPoint Presentation</vt:lpstr>
      <vt:lpstr>PowerPoint Presentation</vt:lpstr>
      <vt:lpstr>PowerPoint Presentation</vt:lpstr>
      <vt:lpstr>PowerPoint Presentation</vt:lpstr>
      <vt:lpstr>The essence of machine learning</vt:lpstr>
      <vt:lpstr>What is machine learning?</vt:lpstr>
      <vt:lpstr>Brief history of AI</vt:lpstr>
      <vt:lpstr>Brief history of AI</vt:lpstr>
      <vt:lpstr>Brief history of AI</vt:lpstr>
      <vt:lpstr>Why are things working today?</vt:lpstr>
      <vt:lpstr>ML in a nutshell</vt:lpstr>
      <vt:lpstr>ML in a nutshell</vt:lpstr>
      <vt:lpstr>ML in a nutshell</vt:lpstr>
      <vt:lpstr>Where does ML fit 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count the words…</vt:lpstr>
      <vt:lpstr>The spam detection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482</cp:revision>
  <cp:lastPrinted>2019-02-19T09:18:26Z</cp:lastPrinted>
  <dcterms:created xsi:type="dcterms:W3CDTF">2016-10-12T16:27:10Z</dcterms:created>
  <dcterms:modified xsi:type="dcterms:W3CDTF">2021-10-02T13:22:05Z</dcterms:modified>
  <dc:language>en-US</dc:language>
</cp:coreProperties>
</file>